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4"/>
  </p:sldMasterIdLst>
  <p:notesMasterIdLst>
    <p:notesMasterId r:id="rId26"/>
  </p:notesMasterIdLst>
  <p:handoutMasterIdLst>
    <p:handoutMasterId r:id="rId27"/>
  </p:handoutMasterIdLst>
  <p:sldIdLst>
    <p:sldId id="363" r:id="rId5"/>
    <p:sldId id="348" r:id="rId6"/>
    <p:sldId id="399" r:id="rId7"/>
    <p:sldId id="396" r:id="rId8"/>
    <p:sldId id="397" r:id="rId9"/>
    <p:sldId id="366" r:id="rId10"/>
    <p:sldId id="395" r:id="rId11"/>
    <p:sldId id="364" r:id="rId12"/>
    <p:sldId id="381" r:id="rId13"/>
    <p:sldId id="367" r:id="rId14"/>
    <p:sldId id="380" r:id="rId15"/>
    <p:sldId id="398" r:id="rId16"/>
    <p:sldId id="400" r:id="rId17"/>
    <p:sldId id="374" r:id="rId18"/>
    <p:sldId id="343" r:id="rId19"/>
    <p:sldId id="375" r:id="rId20"/>
    <p:sldId id="377" r:id="rId21"/>
    <p:sldId id="378" r:id="rId22"/>
    <p:sldId id="379" r:id="rId23"/>
    <p:sldId id="376" r:id="rId24"/>
    <p:sldId id="263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/>
          </a:p>
          <a:p>
            <a:pPr lvl="0"/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12530" y="1948786"/>
            <a:ext cx="6971353" cy="1688790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Golos Text DemiBold"/>
              </a:rPr>
              <a:t>Лабораторная работа «Моделирование механики электропривода»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A1BE6957-3799-DC8F-304C-1B5942589797}"/>
              </a:ext>
            </a:extLst>
          </p:cNvPr>
          <p:cNvSpPr txBox="1">
            <a:spLocks/>
          </p:cNvSpPr>
          <p:nvPr/>
        </p:nvSpPr>
        <p:spPr>
          <a:xfrm>
            <a:off x="1216901" y="3919328"/>
            <a:ext cx="7162800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>
                <a:solidFill>
                  <a:schemeClr val="bg1"/>
                </a:solidFill>
              </a:rPr>
              <a:t>Маматов Александр Геннадьевич, к.т.н., ассистент ф. </a:t>
            </a:r>
            <a:r>
              <a:rPr lang="ru-RU" sz="1800" dirty="0" err="1">
                <a:solidFill>
                  <a:schemeClr val="bg1"/>
                </a:solidFill>
              </a:rPr>
              <a:t>СУиР</a:t>
            </a:r>
            <a:r>
              <a:rPr lang="ru-RU" sz="18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ru-RU" sz="1800" dirty="0">
                <a:solidFill>
                  <a:schemeClr val="bg1"/>
                </a:solidFill>
              </a:rPr>
              <a:t>руководитель группы научно-технического развития, </a:t>
            </a:r>
            <a:br>
              <a:rPr lang="ru-RU" sz="1800" dirty="0">
                <a:solidFill>
                  <a:schemeClr val="bg1"/>
                </a:solidFill>
              </a:rPr>
            </a:br>
            <a:r>
              <a:rPr lang="ru-RU" sz="1800" dirty="0">
                <a:solidFill>
                  <a:schemeClr val="bg1"/>
                </a:solidFill>
              </a:rPr>
              <a:t>НПЦ «Прецизионная Электромеханика»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86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>
                <a:latin typeface="Golos Text DemiBold"/>
              </a:rPr>
              <a:t>Задание </a:t>
            </a:r>
            <a:r>
              <a:rPr lang="en-US" sz="2200" dirty="0">
                <a:latin typeface="Golos Text DemiBold"/>
              </a:rPr>
              <a:t>3</a:t>
            </a:r>
            <a:r>
              <a:rPr lang="ru-RU" sz="2200" dirty="0">
                <a:latin typeface="Golos Text DemiBold"/>
              </a:rPr>
              <a:t> «Определение параметров расчётных схем и резонансных частот»</a:t>
            </a:r>
            <a:endParaRPr lang="ru-RU" sz="2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F84F4-79EC-96A8-C64A-C29B55562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4609" y="2164767"/>
            <a:ext cx="3829939" cy="1415341"/>
          </a:xfrm>
        </p:spPr>
        <p:txBody>
          <a:bodyPr>
            <a:noAutofit/>
          </a:bodyPr>
          <a:lstStyle/>
          <a:p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Используя данные Задания 1, определить параметры расчётных схем (а-в) и резонансные частоты пяти-, трёх- и </a:t>
            </a:r>
            <a:r>
              <a:rPr lang="ru-RU" sz="1600" dirty="0" err="1">
                <a:solidFill>
                  <a:srgbClr val="2C2D2E"/>
                </a:solidFill>
                <a:latin typeface="Golos Text" panose="020B0503020202020204"/>
              </a:rPr>
              <a:t>двухмассовой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 системы тел</a:t>
            </a:r>
            <a:endParaRPr lang="en-US" sz="1600" u="sng" dirty="0">
              <a:solidFill>
                <a:srgbClr val="FF0000"/>
              </a:solidFill>
              <a:latin typeface="Golos Text" panose="020B0503020202020204"/>
            </a:endParaRPr>
          </a:p>
          <a:p>
            <a:pPr algn="just"/>
            <a:endParaRPr lang="en-US" sz="1800" dirty="0">
              <a:solidFill>
                <a:srgbClr val="2C2D2E"/>
              </a:solidFill>
              <a:latin typeface="Golos Text" panose="020B05030202020202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705DAA-B3F4-3215-BC7E-0B1DFAC0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91" y="1563052"/>
            <a:ext cx="3486149" cy="9008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DC15E9-91AC-888A-558B-05D275A4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32" y="2504871"/>
            <a:ext cx="3039983" cy="9269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CAD789-B637-51D4-FB4C-E1A9AAD22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2" y="3714396"/>
            <a:ext cx="3018263" cy="83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4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>
                <a:latin typeface="Golos Text DemiBold"/>
              </a:rPr>
              <a:t>Задание 4 «Моделирование </a:t>
            </a:r>
            <a:r>
              <a:rPr lang="ru-RU" sz="2200" dirty="0" err="1">
                <a:latin typeface="Golos Text DemiBold"/>
              </a:rPr>
              <a:t>двухмассовой</a:t>
            </a:r>
            <a:r>
              <a:rPr lang="ru-RU" sz="2200" dirty="0">
                <a:latin typeface="Golos Text DemiBold"/>
              </a:rPr>
              <a:t> нагрузки в </a:t>
            </a:r>
            <a:r>
              <a:rPr lang="en-US" sz="2200" dirty="0"/>
              <a:t>Simulink/</a:t>
            </a:r>
            <a:r>
              <a:rPr lang="en-US" sz="2200" dirty="0" err="1"/>
              <a:t>Simscape</a:t>
            </a:r>
            <a:r>
              <a:rPr lang="ru-RU" sz="2200" dirty="0">
                <a:latin typeface="Golos Text DemiBold"/>
              </a:rPr>
              <a:t> »</a:t>
            </a:r>
            <a:endParaRPr lang="ru-RU" sz="22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D5800DA-65B1-0C2A-E184-49578CDD64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908541"/>
              </p:ext>
            </p:extLst>
          </p:nvPr>
        </p:nvGraphicFramePr>
        <p:xfrm>
          <a:off x="573760" y="994434"/>
          <a:ext cx="46482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47960" imgH="1676160" progId="Equation.DSMT4">
                  <p:embed/>
                </p:oleObj>
              </mc:Choice>
              <mc:Fallback>
                <p:oleObj name="Equation" r:id="rId2" imgW="464796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3760" y="994434"/>
                        <a:ext cx="46482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5ABCEE1-E573-9D6D-EC7E-F986A655F0A8}"/>
              </a:ext>
            </a:extLst>
          </p:cNvPr>
          <p:cNvSpPr txBox="1"/>
          <p:nvPr/>
        </p:nvSpPr>
        <p:spPr>
          <a:xfrm>
            <a:off x="573760" y="2697190"/>
            <a:ext cx="81056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 pitchFamily="34" charset="0"/>
              </a:rPr>
              <a:t>Исходные данные:</a:t>
            </a:r>
          </a:p>
          <a:p>
            <a:pPr algn="just"/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J</a:t>
            </a:r>
            <a:r>
              <a:rPr lang="en-US" sz="1600" baseline="-25000" dirty="0">
                <a:solidFill>
                  <a:srgbClr val="2C2D2E"/>
                </a:solidFill>
                <a:latin typeface="Golos Text" panose="020B0503020202020204" pitchFamily="34" charset="0"/>
              </a:rPr>
              <a:t>1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– момент инерции первой массы;</a:t>
            </a:r>
          </a:p>
          <a:p>
            <a:pPr algn="just"/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J</a:t>
            </a:r>
            <a:r>
              <a:rPr lang="en-US" sz="1600" baseline="-25000" dirty="0">
                <a:solidFill>
                  <a:srgbClr val="2C2D2E"/>
                </a:solidFill>
                <a:latin typeface="Golos Text" panose="020B0503020202020204" pitchFamily="34" charset="0"/>
              </a:rPr>
              <a:t>2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–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момент инерции второй массы;</a:t>
            </a:r>
          </a:p>
          <a:p>
            <a:pPr algn="just"/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K</a:t>
            </a:r>
            <a:r>
              <a:rPr lang="en-US" sz="1600" baseline="-25000" dirty="0">
                <a:solidFill>
                  <a:srgbClr val="2C2D2E"/>
                </a:solidFill>
                <a:latin typeface="Golos Text" panose="020B0503020202020204" pitchFamily="34" charset="0"/>
              </a:rPr>
              <a:t>12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–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 коэффициент жесткости;</a:t>
            </a:r>
          </a:p>
          <a:p>
            <a:pPr algn="just"/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B</a:t>
            </a:r>
            <a:r>
              <a:rPr lang="en-US" sz="1600" baseline="-25000" dirty="0">
                <a:solidFill>
                  <a:srgbClr val="2C2D2E"/>
                </a:solidFill>
                <a:latin typeface="Golos Text" panose="020B0503020202020204" pitchFamily="34" charset="0"/>
              </a:rPr>
              <a:t>12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–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коэффициент демпфирования;</a:t>
            </a:r>
          </a:p>
          <a:p>
            <a:pPr algn="just"/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M</a:t>
            </a:r>
            <a:r>
              <a:rPr lang="en-US" sz="1600" baseline="-25000" dirty="0">
                <a:solidFill>
                  <a:srgbClr val="2C2D2E"/>
                </a:solidFill>
                <a:latin typeface="Golos Text" panose="020B0503020202020204" pitchFamily="34" charset="0"/>
              </a:rPr>
              <a:t>L1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–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статический момент действующий на первую массу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(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сухое трение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)</a:t>
            </a:r>
            <a:endParaRPr lang="ru-RU" sz="1600" dirty="0">
              <a:solidFill>
                <a:srgbClr val="2C2D2E"/>
              </a:solidFill>
              <a:latin typeface="Golos Text" panose="020B0503020202020204" pitchFamily="34" charset="0"/>
            </a:endParaRPr>
          </a:p>
          <a:p>
            <a:pPr algn="just"/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M</a:t>
            </a:r>
            <a:r>
              <a:rPr lang="en-US" sz="1600" baseline="-25000" dirty="0">
                <a:solidFill>
                  <a:srgbClr val="2C2D2E"/>
                </a:solidFill>
                <a:latin typeface="Golos Text" panose="020B0503020202020204" pitchFamily="34" charset="0"/>
              </a:rPr>
              <a:t>L</a:t>
            </a:r>
            <a:r>
              <a:rPr lang="ru-RU" sz="1600" baseline="-25000" dirty="0">
                <a:solidFill>
                  <a:srgbClr val="2C2D2E"/>
                </a:solidFill>
                <a:latin typeface="Golos Text" panose="020B0503020202020204" pitchFamily="34" charset="0"/>
              </a:rPr>
              <a:t>2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–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статический момент действующий на вторую массу (активный момент)</a:t>
            </a:r>
          </a:p>
          <a:p>
            <a:pPr algn="just"/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M –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момент электрического двигателя</a:t>
            </a:r>
            <a:endParaRPr lang="en-US" sz="1600" dirty="0">
              <a:solidFill>
                <a:srgbClr val="2C2D2E"/>
              </a:solidFill>
              <a:latin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73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>
                <a:latin typeface="Golos Text DemiBold"/>
              </a:rPr>
              <a:t>Задание 4 «Моделирование </a:t>
            </a:r>
            <a:r>
              <a:rPr lang="ru-RU" sz="2200" dirty="0" err="1">
                <a:latin typeface="Golos Text DemiBold"/>
              </a:rPr>
              <a:t>двухмассовой</a:t>
            </a:r>
            <a:r>
              <a:rPr lang="ru-RU" sz="2200" dirty="0">
                <a:latin typeface="Golos Text DemiBold"/>
              </a:rPr>
              <a:t> нагрузки в </a:t>
            </a:r>
            <a:r>
              <a:rPr lang="en-US" sz="2200" dirty="0"/>
              <a:t>Simulink/</a:t>
            </a:r>
            <a:r>
              <a:rPr lang="en-US" sz="2200" dirty="0" err="1"/>
              <a:t>Simscape</a:t>
            </a:r>
            <a:r>
              <a:rPr lang="ru-RU" sz="2200" dirty="0">
                <a:latin typeface="Golos Text DemiBold"/>
              </a:rPr>
              <a:t> »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2990E-9552-F80F-2DD5-B9E38419C9F0}"/>
              </a:ext>
            </a:extLst>
          </p:cNvPr>
          <p:cNvSpPr txBox="1"/>
          <p:nvPr/>
        </p:nvSpPr>
        <p:spPr>
          <a:xfrm>
            <a:off x="519193" y="1232735"/>
            <a:ext cx="8105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 pitchFamily="34" charset="0"/>
              </a:rPr>
              <a:t>Исходные данные: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FE7039-6968-89DE-9B04-E55855B1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57" y="1666373"/>
            <a:ext cx="4900085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4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>
                <a:latin typeface="Golos Text DemiBold"/>
              </a:rPr>
              <a:t>Задание 4 «Моделирование </a:t>
            </a:r>
            <a:r>
              <a:rPr lang="ru-RU" sz="2200" dirty="0" err="1">
                <a:latin typeface="Golos Text DemiBold"/>
              </a:rPr>
              <a:t>двухмассовой</a:t>
            </a:r>
            <a:r>
              <a:rPr lang="ru-RU" sz="2200" dirty="0">
                <a:latin typeface="Golos Text DemiBold"/>
              </a:rPr>
              <a:t> нагрузки в </a:t>
            </a:r>
            <a:r>
              <a:rPr lang="en-US" sz="2200" dirty="0"/>
              <a:t>Simulink/</a:t>
            </a:r>
            <a:r>
              <a:rPr lang="en-US" sz="2200" dirty="0" err="1"/>
              <a:t>Simscape</a:t>
            </a:r>
            <a:r>
              <a:rPr lang="ru-RU" sz="2200" dirty="0">
                <a:latin typeface="Golos Text DemiBold"/>
              </a:rPr>
              <a:t> »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2990E-9552-F80F-2DD5-B9E38419C9F0}"/>
              </a:ext>
            </a:extLst>
          </p:cNvPr>
          <p:cNvSpPr txBox="1"/>
          <p:nvPr/>
        </p:nvSpPr>
        <p:spPr>
          <a:xfrm>
            <a:off x="519193" y="1225535"/>
            <a:ext cx="810561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 pitchFamily="34" charset="0"/>
              </a:rPr>
              <a:t>Задания:</a:t>
            </a:r>
          </a:p>
          <a:p>
            <a:pPr algn="just"/>
            <a:endParaRPr lang="ru-RU" sz="1600" b="1" dirty="0">
              <a:solidFill>
                <a:srgbClr val="2C2D2E"/>
              </a:solidFill>
              <a:latin typeface="Golos Text" panose="020B0503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Получить передаточную функцию (ПФ) от момента двигателя к скорости вращения первой массы.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Аналитически посчитать частоты </a:t>
            </a:r>
            <a:r>
              <a:rPr lang="ru-RU" sz="1600" dirty="0" err="1">
                <a:solidFill>
                  <a:srgbClr val="2C2D2E"/>
                </a:solidFill>
                <a:latin typeface="Golos Text" panose="020B0503020202020204" pitchFamily="34" charset="0"/>
              </a:rPr>
              <a:t>антирезонанса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 и резонанса.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Построить ЛАЧХ по полученной ПФ, убедиться что частоты </a:t>
            </a:r>
            <a:r>
              <a:rPr lang="ru-RU" sz="1600" dirty="0" err="1">
                <a:solidFill>
                  <a:srgbClr val="2C2D2E"/>
                </a:solidFill>
                <a:latin typeface="Golos Text" panose="020B0503020202020204" pitchFamily="34" charset="0"/>
              </a:rPr>
              <a:t>антирезонанса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 и резонанса совпадают с рассчитанными.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Построить модели </a:t>
            </a:r>
            <a:r>
              <a:rPr lang="ru-RU" sz="1600" dirty="0" err="1">
                <a:solidFill>
                  <a:srgbClr val="2C2D2E"/>
                </a:solidFill>
                <a:latin typeface="Golos Text" panose="020B0503020202020204" pitchFamily="34" charset="0"/>
              </a:rPr>
              <a:t>двухмассовой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 нагрузки в 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Simulink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 и </a:t>
            </a:r>
            <a:r>
              <a:rPr lang="en-US" sz="1600" dirty="0" err="1">
                <a:solidFill>
                  <a:srgbClr val="2C2D2E"/>
                </a:solidFill>
                <a:latin typeface="Golos Text" panose="020B0503020202020204" pitchFamily="34" charset="0"/>
              </a:rPr>
              <a:t>Simscape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.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Убедиться, что модели работают идентично. Убедиться, что частота колебаний скорости соответствует рассчитанной резонансной частоте. </a:t>
            </a:r>
          </a:p>
          <a:p>
            <a:pPr marL="342900" indent="-342900" algn="just">
              <a:buAutoNum type="arabicPeriod"/>
            </a:pPr>
            <a:endParaRPr lang="en-US" sz="1600" dirty="0">
              <a:solidFill>
                <a:srgbClr val="2C2D2E"/>
              </a:solidFill>
              <a:latin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86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Момент «сухого» трения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6FDB4F-D25A-7629-FAA3-C58B2ACD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01" y="1091648"/>
            <a:ext cx="2394013" cy="17476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38F71F-AEED-B4AB-2D88-745590DA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01" y="3097258"/>
            <a:ext cx="2482771" cy="16764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D2183-5924-F8AF-C71D-98A9816E4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39" y="1699560"/>
            <a:ext cx="2535946" cy="174437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41FBEC-A43C-042C-79A9-E8EB5390E9CF}"/>
              </a:ext>
            </a:extLst>
          </p:cNvPr>
          <p:cNvSpPr/>
          <p:nvPr/>
        </p:nvSpPr>
        <p:spPr>
          <a:xfrm>
            <a:off x="950400" y="2124000"/>
            <a:ext cx="1310400" cy="71532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C6DD183-0DDC-1A2B-2798-67DE255458CA}"/>
              </a:ext>
            </a:extLst>
          </p:cNvPr>
          <p:cNvSpPr/>
          <p:nvPr/>
        </p:nvSpPr>
        <p:spPr>
          <a:xfrm>
            <a:off x="4234838" y="2739593"/>
            <a:ext cx="1460361" cy="71532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498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Моделирование в </a:t>
            </a:r>
            <a:r>
              <a:rPr lang="en-US" sz="2200" dirty="0" err="1"/>
              <a:t>Simscape</a:t>
            </a: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B8DCDA-7841-48A9-B737-A9AB031F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4611"/>
            <a:ext cx="3244786" cy="32366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FAC79E-B225-D6AE-99F3-8A05CB10C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439" y="1048512"/>
            <a:ext cx="2816879" cy="16474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9EC09F-7B5A-24F8-8E3B-556882E3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621" y="2781189"/>
            <a:ext cx="2499539" cy="16901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CA50DF-27F8-D8C3-EA0E-CC30A30C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075" y="2781189"/>
            <a:ext cx="2538799" cy="7834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F137E3-E21F-557B-02A7-858E562E0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075" y="3808670"/>
            <a:ext cx="2702433" cy="5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2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Моделирование в </a:t>
            </a:r>
            <a:r>
              <a:rPr lang="en-US" sz="2200" dirty="0" err="1"/>
              <a:t>Simscape</a:t>
            </a:r>
            <a:endParaRPr lang="ru-RU" sz="2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533EF4-6012-7E74-5CBB-9EFA68B6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416582"/>
            <a:ext cx="6217920" cy="27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5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3A1A43-AE22-42E0-C4F5-BFD24B25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2" y="1462763"/>
            <a:ext cx="6217920" cy="279062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Моделирование в </a:t>
            </a:r>
            <a:r>
              <a:rPr lang="en-US" sz="2200" dirty="0" err="1"/>
              <a:t>Simscape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3D86EC-B4D1-4E26-FE92-E1BB9EE70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5308"/>
            <a:ext cx="2467898" cy="360294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0215C2-6348-EB08-B561-E033600BBD33}"/>
              </a:ext>
            </a:extLst>
          </p:cNvPr>
          <p:cNvSpPr/>
          <p:nvPr/>
        </p:nvSpPr>
        <p:spPr>
          <a:xfrm>
            <a:off x="1346256" y="2780146"/>
            <a:ext cx="833525" cy="507828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cxnSp>
        <p:nvCxnSpPr>
          <p:cNvPr id="6" name="Соединитель: изогнутый 5">
            <a:extLst>
              <a:ext uri="{FF2B5EF4-FFF2-40B4-BE49-F238E27FC236}">
                <a16:creationId xmlns:a16="http://schemas.microsoft.com/office/drawing/2014/main" id="{CE792DCC-C60C-676F-1C9F-A3E0FC4DB1D9}"/>
              </a:ext>
            </a:extLst>
          </p:cNvPr>
          <p:cNvCxnSpPr>
            <a:cxnSpLocks/>
          </p:cNvCxnSpPr>
          <p:nvPr/>
        </p:nvCxnSpPr>
        <p:spPr>
          <a:xfrm>
            <a:off x="2179781" y="3032777"/>
            <a:ext cx="2392219" cy="12206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40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Моделирование в </a:t>
            </a:r>
            <a:r>
              <a:rPr lang="en-US" sz="2200" dirty="0" err="1"/>
              <a:t>Simscape</a:t>
            </a:r>
            <a:endParaRPr lang="ru-RU" sz="2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CF19F9-E515-E387-3667-170BA471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" y="1102166"/>
            <a:ext cx="4716434" cy="34683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CCB2DF-C84D-EC12-9E70-04726072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335" y="1155191"/>
            <a:ext cx="2324305" cy="33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62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Моделирование в </a:t>
            </a:r>
            <a:r>
              <a:rPr lang="en-US" sz="2200" dirty="0" err="1"/>
              <a:t>Simscape</a:t>
            </a:r>
            <a:endParaRPr lang="ru-RU" sz="2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891DF3-C915-5D61-2542-E6EE17B35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94" y="1258415"/>
            <a:ext cx="6441812" cy="33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4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ru-RU" sz="2200" dirty="0">
                <a:latin typeface="Golos Text DemiBold"/>
              </a:rPr>
              <a:t>Варианты</a:t>
            </a:r>
            <a:endParaRPr lang="ru-RU" sz="2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60A1C2B-1A83-973C-7343-F2AB837B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53667"/>
            <a:ext cx="3711262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41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Моделирование в </a:t>
            </a:r>
            <a:r>
              <a:rPr lang="en-US" sz="2200" dirty="0" err="1"/>
              <a:t>Simscape</a:t>
            </a:r>
            <a:endParaRPr lang="ru-RU" sz="2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0B8368-728D-CE2A-9E2E-764A406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1283949"/>
            <a:ext cx="6296984" cy="28674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7ECC8D-AAE6-25AF-8067-064D059C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1719510"/>
            <a:ext cx="3694390" cy="258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/>
              <a:t>Спасибо</a:t>
            </a:r>
            <a:br>
              <a:rPr lang="ru-RU" sz="4400"/>
            </a:br>
            <a:r>
              <a:rPr lang="ru-RU" sz="4400"/>
              <a:t>за внимание!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3529374" y="4520801"/>
            <a:ext cx="20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amamatov@itmo.ru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ru-RU" sz="2200" dirty="0">
                <a:latin typeface="Golos Text DemiBold"/>
              </a:rPr>
              <a:t>Задание </a:t>
            </a:r>
            <a:r>
              <a:rPr lang="en-US" sz="2200" dirty="0">
                <a:latin typeface="Golos Text DemiBold"/>
              </a:rPr>
              <a:t>1</a:t>
            </a:r>
            <a:r>
              <a:rPr lang="ru-RU" sz="2200" dirty="0">
                <a:latin typeface="Golos Text DemiBold"/>
              </a:rPr>
              <a:t> «Расчет кинематической схемы»</a:t>
            </a:r>
            <a:endParaRPr lang="ru-RU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0ED60A-2394-2ADB-F213-AB2CC508A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52" y="1325844"/>
            <a:ext cx="3429281" cy="26306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DEE134-CFD7-EA14-8076-2BFE55C2C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779" y="1370631"/>
            <a:ext cx="3493508" cy="27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3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ru-RU" sz="2200" dirty="0">
                <a:latin typeface="Golos Text DemiBold"/>
              </a:rPr>
              <a:t>Задание </a:t>
            </a:r>
            <a:r>
              <a:rPr lang="en-US" sz="2200" dirty="0">
                <a:latin typeface="Golos Text DemiBold"/>
              </a:rPr>
              <a:t>1</a:t>
            </a:r>
            <a:r>
              <a:rPr lang="ru-RU" sz="2200" dirty="0">
                <a:latin typeface="Golos Text DemiBold"/>
              </a:rPr>
              <a:t> «Расчет кинематической схемы»</a:t>
            </a:r>
            <a:endParaRPr lang="ru-RU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9CD82-F0D9-A362-1873-293C21AF0CA0}"/>
              </a:ext>
            </a:extLst>
          </p:cNvPr>
          <p:cNvSpPr txBox="1"/>
          <p:nvPr/>
        </p:nvSpPr>
        <p:spPr>
          <a:xfrm>
            <a:off x="619932" y="1518327"/>
            <a:ext cx="354136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2C2D2E"/>
                </a:solidFill>
                <a:latin typeface="Golos Text" panose="020B0503020202020204" pitchFamily="34" charset="0"/>
              </a:rPr>
              <a:t>Исходные данные:</a:t>
            </a:r>
          </a:p>
          <a:p>
            <a:endParaRPr lang="ru-RU" sz="1600" b="1" dirty="0">
              <a:solidFill>
                <a:srgbClr val="2C2D2E"/>
              </a:solidFill>
              <a:latin typeface="Golos Text" panose="020B0503020202020204" pitchFamily="34" charset="0"/>
            </a:endParaRPr>
          </a:p>
          <a:p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G = 5000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кгс – вес груза;</a:t>
            </a:r>
          </a:p>
          <a:p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v = 1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см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/c –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требуемая скорость подъема груза;</a:t>
            </a:r>
          </a:p>
          <a:p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n</a:t>
            </a:r>
            <a:r>
              <a:rPr lang="ru-RU" sz="1600" baseline="-25000" dirty="0" err="1">
                <a:solidFill>
                  <a:srgbClr val="2C2D2E"/>
                </a:solidFill>
                <a:latin typeface="Golos Text" panose="020B0503020202020204" pitchFamily="34" charset="0"/>
              </a:rPr>
              <a:t>дв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 = 725 об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/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мин 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–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 скорость вращения двигателя;</a:t>
            </a:r>
          </a:p>
          <a:p>
            <a:r>
              <a:rPr lang="el-GR" sz="1600" dirty="0">
                <a:solidFill>
                  <a:srgbClr val="2C2D2E"/>
                </a:solidFill>
                <a:ea typeface="Golos Text" panose="020B0503020202020204" pitchFamily="34" charset="0"/>
              </a:rPr>
              <a:t>η</a:t>
            </a:r>
            <a:r>
              <a:rPr lang="ru-RU" sz="1600" baseline="-25000" dirty="0" err="1">
                <a:solidFill>
                  <a:srgbClr val="2C2D2E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зп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0,9 –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КПД зубчатой передачи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1600" dirty="0" err="1">
                <a:solidFill>
                  <a:srgbClr val="2C2D2E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j</a:t>
            </a:r>
            <a:r>
              <a:rPr lang="en-US" sz="1600" baseline="-25000" dirty="0" err="1">
                <a:solidFill>
                  <a:srgbClr val="2C2D2E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max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= 5 –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максимально возможное передаточное число</a:t>
            </a:r>
            <a:endParaRPr lang="ru-RU" sz="1600" dirty="0">
              <a:solidFill>
                <a:srgbClr val="2C2D2E"/>
              </a:solidFill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30A253-41D5-96C9-E7B7-9653C006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32160"/>
            <a:ext cx="1914707" cy="37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0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ru-RU" sz="2200" dirty="0">
                <a:latin typeface="Golos Text DemiBold"/>
              </a:rPr>
              <a:t>Задание </a:t>
            </a:r>
            <a:r>
              <a:rPr lang="en-US" sz="2200" dirty="0">
                <a:latin typeface="Golos Text DemiBold"/>
              </a:rPr>
              <a:t>1</a:t>
            </a:r>
            <a:r>
              <a:rPr lang="ru-RU" sz="2200" dirty="0">
                <a:latin typeface="Golos Text DemiBold"/>
              </a:rPr>
              <a:t> «Расчет кинематической схемы»</a:t>
            </a:r>
            <a:endParaRPr lang="ru-RU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9CD82-F0D9-A362-1873-293C21AF0CA0}"/>
              </a:ext>
            </a:extLst>
          </p:cNvPr>
          <p:cNvSpPr txBox="1"/>
          <p:nvPr/>
        </p:nvSpPr>
        <p:spPr>
          <a:xfrm>
            <a:off x="619932" y="1533825"/>
            <a:ext cx="81056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 pitchFamily="34" charset="0"/>
              </a:rPr>
              <a:t>Определить: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 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передаточное отношение и число ступеней редуктора;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мощность и вращающий момент двигателя;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момент инерции, приведённый к валу двигателя, считая массу барабана равной 20 кг, а моменты инерции валов всех ступеней редуктора равными 0,02 кг*м</a:t>
            </a:r>
            <a:r>
              <a:rPr lang="ru-RU" sz="1600" baseline="30000" dirty="0">
                <a:solidFill>
                  <a:srgbClr val="2C2D2E"/>
                </a:solidFill>
                <a:latin typeface="Golos Text" panose="020B0503020202020204" pitchFamily="34" charset="0"/>
              </a:rPr>
              <a:t>2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;</a:t>
            </a:r>
          </a:p>
          <a:p>
            <a:pPr algn="just"/>
            <a:endParaRPr lang="ru-RU" sz="1600" dirty="0">
              <a:solidFill>
                <a:srgbClr val="2C2D2E"/>
              </a:solidFill>
              <a:latin typeface="Golos Text" panose="020B0503020202020204" pitchFamily="34" charset="0"/>
            </a:endParaRPr>
          </a:p>
          <a:p>
            <a:pPr algn="just"/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Передачу с числом 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j &lt; </a:t>
            </a:r>
            <a:r>
              <a:rPr lang="en-US" sz="1600" dirty="0" err="1">
                <a:solidFill>
                  <a:srgbClr val="2C2D2E"/>
                </a:solidFill>
                <a:latin typeface="Golos Text" panose="020B0503020202020204" pitchFamily="34" charset="0"/>
              </a:rPr>
              <a:t>j</a:t>
            </a:r>
            <a:r>
              <a:rPr lang="en-US" sz="1600" baseline="-25000" dirty="0" err="1">
                <a:solidFill>
                  <a:srgbClr val="2C2D2E"/>
                </a:solidFill>
                <a:latin typeface="Golos Text" panose="020B0503020202020204" pitchFamily="34" charset="0"/>
              </a:rPr>
              <a:t>max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 отнести к выходному валу редуктора. </a:t>
            </a:r>
            <a:b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</a:b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Момент инерции входного вала редуктора принять равным 0,005 кг*м</a:t>
            </a:r>
            <a:r>
              <a:rPr lang="ru-RU" sz="1600" baseline="30000" dirty="0">
                <a:solidFill>
                  <a:srgbClr val="2C2D2E"/>
                </a:solidFill>
                <a:latin typeface="Golos Text" panose="020B0503020202020204" pitchFamily="34" charset="0"/>
              </a:rPr>
              <a:t>2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44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 dirty="0">
                <a:latin typeface="Golos Text DemiBold"/>
              </a:rPr>
              <a:t>Задание </a:t>
            </a:r>
            <a:r>
              <a:rPr lang="en-US" sz="2200" dirty="0">
                <a:latin typeface="Golos Text DemiBold"/>
              </a:rPr>
              <a:t>2</a:t>
            </a:r>
            <a:r>
              <a:rPr lang="ru-RU" sz="2200" dirty="0">
                <a:latin typeface="Golos Text DemiBold"/>
              </a:rPr>
              <a:t> «Расчет кинематической схемы винтового домкрата с электроприводом»</a:t>
            </a: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AB2138-09B0-13EE-6D8C-F2549B94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9049"/>
            <a:ext cx="5269345" cy="286546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8CEF84F4-79EC-96A8-C64A-C29B55562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3808" y="1394691"/>
            <a:ext cx="3220028" cy="3232727"/>
          </a:xfrm>
        </p:spPr>
        <p:txBody>
          <a:bodyPr>
            <a:noAutofit/>
          </a:bodyPr>
          <a:lstStyle/>
          <a:p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Определить скорость вращения, момент на валу и мощность двигателя, необходимого для привода домкрата, предназначенного для подъёма груза массой m со скоростью v, и произвести его выбор из серии 5А. </a:t>
            </a:r>
            <a:r>
              <a:rPr lang="ru-RU" sz="1600" i="1" u="sng" dirty="0">
                <a:solidFill>
                  <a:srgbClr val="FF0000"/>
                </a:solidFill>
                <a:latin typeface="Golos Text" panose="020B0503020202020204"/>
              </a:rPr>
              <a:t>Если номинальная</a:t>
            </a:r>
            <a:r>
              <a:rPr lang="en-US" sz="1600" i="1" u="sng" dirty="0">
                <a:solidFill>
                  <a:srgbClr val="FF0000"/>
                </a:solidFill>
                <a:latin typeface="Golos Text" panose="020B0503020202020204"/>
              </a:rPr>
              <a:t> </a:t>
            </a:r>
            <a:r>
              <a:rPr lang="ru-RU" sz="1600" i="1" u="sng" dirty="0">
                <a:solidFill>
                  <a:srgbClr val="FF0000"/>
                </a:solidFill>
                <a:latin typeface="Golos Text" panose="020B0503020202020204"/>
              </a:rPr>
              <a:t>скорость не соответствует расчётной, скорректировать ременную передачу изменением диаметра шкива двигателя d</a:t>
            </a:r>
            <a:r>
              <a:rPr lang="ru-RU" sz="1600" i="1" u="sng" baseline="-25000" dirty="0">
                <a:solidFill>
                  <a:srgbClr val="FF0000"/>
                </a:solidFill>
                <a:latin typeface="Golos Text" panose="020B0503020202020204"/>
              </a:rPr>
              <a:t>1</a:t>
            </a:r>
            <a:r>
              <a:rPr lang="ru-RU" sz="1600" i="1" u="sng" dirty="0">
                <a:solidFill>
                  <a:srgbClr val="FF0000"/>
                </a:solidFill>
                <a:latin typeface="Golos Text" panose="020B0503020202020204"/>
              </a:rPr>
              <a:t> </a:t>
            </a:r>
          </a:p>
          <a:p>
            <a:pPr algn="just"/>
            <a:endParaRPr lang="en-US" sz="1600" u="sng" dirty="0">
              <a:solidFill>
                <a:srgbClr val="FF0000"/>
              </a:solidFill>
              <a:latin typeface="Golos Text" panose="020B0503020202020204"/>
            </a:endParaRPr>
          </a:p>
          <a:p>
            <a:pPr algn="just"/>
            <a:endParaRPr lang="en-US" sz="1800" dirty="0">
              <a:solidFill>
                <a:srgbClr val="2C2D2E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3897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ru-RU" sz="2200" dirty="0">
                <a:latin typeface="Golos Text DemiBold"/>
              </a:rPr>
              <a:t>Задание </a:t>
            </a:r>
            <a:r>
              <a:rPr lang="en-US" sz="2200" dirty="0">
                <a:latin typeface="Golos Text DemiBold"/>
              </a:rPr>
              <a:t>2</a:t>
            </a:r>
            <a:r>
              <a:rPr lang="ru-RU" sz="2200" dirty="0">
                <a:latin typeface="Golos Text DemiBold"/>
              </a:rPr>
              <a:t> «Расчет кинематической схемы винтового домкрата с электроприводом»</a:t>
            </a:r>
            <a:endParaRPr lang="ru-RU" sz="2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D8A39B-15D5-CB14-7763-1FAB86E811D1}"/>
              </a:ext>
            </a:extLst>
          </p:cNvPr>
          <p:cNvSpPr txBox="1">
            <a:spLocks/>
          </p:cNvSpPr>
          <p:nvPr/>
        </p:nvSpPr>
        <p:spPr>
          <a:xfrm>
            <a:off x="540943" y="1032901"/>
            <a:ext cx="6152400" cy="460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Исходные данные: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39E3B-96C3-B6C0-9D4B-2229E8192E20}"/>
                  </a:ext>
                </a:extLst>
              </p:cNvPr>
              <p:cNvSpPr txBox="1"/>
              <p:nvPr/>
            </p:nvSpPr>
            <p:spPr>
              <a:xfrm>
                <a:off x="2812105" y="1384957"/>
                <a:ext cx="5860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E39E3B-96C3-B6C0-9D4B-2229E8192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105" y="1384957"/>
                <a:ext cx="586058" cy="276999"/>
              </a:xfrm>
              <a:prstGeom prst="rect">
                <a:avLst/>
              </a:prstGeom>
              <a:blipFill>
                <a:blip r:embed="rId2"/>
                <a:stretch>
                  <a:fillRect l="-14583" t="-28261" r="-8333" b="-5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6387D-183C-08C8-2255-9D1C0D5C4AD9}"/>
                  </a:ext>
                </a:extLst>
              </p:cNvPr>
              <p:cNvSpPr txBox="1"/>
              <p:nvPr/>
            </p:nvSpPr>
            <p:spPr>
              <a:xfrm>
                <a:off x="3121559" y="1759385"/>
                <a:ext cx="367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6387D-183C-08C8-2255-9D1C0D5C4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559" y="1759385"/>
                <a:ext cx="367793" cy="276999"/>
              </a:xfrm>
              <a:prstGeom prst="rect">
                <a:avLst/>
              </a:prstGeom>
              <a:blipFill>
                <a:blip r:embed="rId3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3968BB-DE37-3CB7-FEF6-93C88AD2B3ED}"/>
                  </a:ext>
                </a:extLst>
              </p:cNvPr>
              <p:cNvSpPr txBox="1"/>
              <p:nvPr/>
            </p:nvSpPr>
            <p:spPr>
              <a:xfrm>
                <a:off x="2346411" y="2225257"/>
                <a:ext cx="1232581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3968BB-DE37-3CB7-FEF6-93C88AD2B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411" y="2225257"/>
                <a:ext cx="1232581" cy="299569"/>
              </a:xfrm>
              <a:prstGeom prst="rect">
                <a:avLst/>
              </a:prstGeom>
              <a:blipFill>
                <a:blip r:embed="rId4"/>
                <a:stretch>
                  <a:fillRect l="-4455" b="-244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C63F5B-BA5E-D5FA-ADC2-9F54B2AB7ADE}"/>
                  </a:ext>
                </a:extLst>
              </p:cNvPr>
              <p:cNvSpPr txBox="1"/>
              <p:nvPr/>
            </p:nvSpPr>
            <p:spPr>
              <a:xfrm>
                <a:off x="2962702" y="3126917"/>
                <a:ext cx="4691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C63F5B-BA5E-D5FA-ADC2-9F54B2AB7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702" y="3126917"/>
                <a:ext cx="469167" cy="276999"/>
              </a:xfrm>
              <a:prstGeom prst="rect">
                <a:avLst/>
              </a:prstGeom>
              <a:blipFill>
                <a:blip r:embed="rId5"/>
                <a:stretch>
                  <a:fillRect l="-6494" r="-6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7D24E2-47F4-8B5E-EE9A-A2F11541132A}"/>
                  </a:ext>
                </a:extLst>
              </p:cNvPr>
              <p:cNvSpPr txBox="1"/>
              <p:nvPr/>
            </p:nvSpPr>
            <p:spPr>
              <a:xfrm>
                <a:off x="2781191" y="3512301"/>
                <a:ext cx="7511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7D24E2-47F4-8B5E-EE9A-A2F115411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191" y="3512301"/>
                <a:ext cx="751103" cy="276999"/>
              </a:xfrm>
              <a:prstGeom prst="rect">
                <a:avLst/>
              </a:prstGeom>
              <a:blipFill>
                <a:blip r:embed="rId6"/>
                <a:stretch>
                  <a:fillRect l="-4065" r="-325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A39D49-C510-F436-CF7C-1BD1C0571549}"/>
                  </a:ext>
                </a:extLst>
              </p:cNvPr>
              <p:cNvSpPr txBox="1"/>
              <p:nvPr/>
            </p:nvSpPr>
            <p:spPr>
              <a:xfrm>
                <a:off x="2801600" y="3890251"/>
                <a:ext cx="6877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A39D49-C510-F436-CF7C-1BD1C057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00" y="3890251"/>
                <a:ext cx="687752" cy="276999"/>
              </a:xfrm>
              <a:prstGeom prst="rect">
                <a:avLst/>
              </a:prstGeom>
              <a:blipFill>
                <a:blip r:embed="rId7"/>
                <a:stretch>
                  <a:fillRect l="-10714" r="-3571" b="-282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B464885-3D85-2AF9-D47A-A1CACC62C377}"/>
              </a:ext>
            </a:extLst>
          </p:cNvPr>
          <p:cNvSpPr txBox="1"/>
          <p:nvPr/>
        </p:nvSpPr>
        <p:spPr>
          <a:xfrm>
            <a:off x="3596362" y="1385351"/>
            <a:ext cx="4256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-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диаметры шкивов ременной передачи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0DFDE-4442-968B-9883-B0D7B71D284A}"/>
              </a:ext>
            </a:extLst>
          </p:cNvPr>
          <p:cNvSpPr txBox="1"/>
          <p:nvPr/>
        </p:nvSpPr>
        <p:spPr>
          <a:xfrm>
            <a:off x="3589433" y="1702228"/>
            <a:ext cx="4895918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-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число заходов и шаг гайки винтовой передачи</a:t>
            </a:r>
            <a:endParaRPr lang="ru-RU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DECB8-6E44-6925-2267-4892F4DEDD64}"/>
              </a:ext>
            </a:extLst>
          </p:cNvPr>
          <p:cNvSpPr txBox="1"/>
          <p:nvPr/>
        </p:nvSpPr>
        <p:spPr>
          <a:xfrm>
            <a:off x="3574285" y="2191231"/>
            <a:ext cx="4360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-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КПД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: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ременной передачи, зубчатой пары, винтовой пары, цепной передачи</a:t>
            </a:r>
            <a:endParaRPr lang="ru-RU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7E865-B268-4DE8-9391-8089E5BB2BDF}"/>
                  </a:ext>
                </a:extLst>
              </p:cNvPr>
              <p:cNvSpPr txBox="1"/>
              <p:nvPr/>
            </p:nvSpPr>
            <p:spPr>
              <a:xfrm>
                <a:off x="3297922" y="2741533"/>
                <a:ext cx="133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07E865-B268-4DE8-9391-8089E5BB2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922" y="2741533"/>
                <a:ext cx="133947" cy="276999"/>
              </a:xfrm>
              <a:prstGeom prst="rect">
                <a:avLst/>
              </a:prstGeom>
              <a:blipFill>
                <a:blip r:embed="rId8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9311023-001C-AC0C-E34F-71331D664902}"/>
              </a:ext>
            </a:extLst>
          </p:cNvPr>
          <p:cNvSpPr txBox="1"/>
          <p:nvPr/>
        </p:nvSpPr>
        <p:spPr>
          <a:xfrm>
            <a:off x="3537161" y="2725465"/>
            <a:ext cx="4895918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-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передаточное отношение цепной передачи</a:t>
            </a:r>
            <a:endParaRPr lang="ru-RU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A0EA72-B6CD-876A-D4AF-2361AC984E8D}"/>
              </a:ext>
            </a:extLst>
          </p:cNvPr>
          <p:cNvSpPr txBox="1"/>
          <p:nvPr/>
        </p:nvSpPr>
        <p:spPr>
          <a:xfrm>
            <a:off x="3537161" y="3096865"/>
            <a:ext cx="4895918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-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масса и линейная скорость груза</a:t>
            </a:r>
            <a:endParaRPr lang="ru-RU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CC71FB-B8DD-C391-5494-77C9FA933C23}"/>
              </a:ext>
            </a:extLst>
          </p:cNvPr>
          <p:cNvSpPr txBox="1"/>
          <p:nvPr/>
        </p:nvSpPr>
        <p:spPr>
          <a:xfrm>
            <a:off x="3589434" y="3479168"/>
            <a:ext cx="4895918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-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число зубьев зубчатого колеса</a:t>
            </a:r>
            <a:endParaRPr lang="ru-RU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56FFA-E67A-8507-6603-4D407A7795F4}"/>
              </a:ext>
            </a:extLst>
          </p:cNvPr>
          <p:cNvSpPr txBox="1"/>
          <p:nvPr/>
        </p:nvSpPr>
        <p:spPr>
          <a:xfrm>
            <a:off x="3589434" y="3859474"/>
            <a:ext cx="4895918" cy="338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-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моменты инерции валов редуктора</a:t>
            </a:r>
            <a:endParaRPr lang="ru-RU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A59A73-D270-B243-B3D5-AB40B0ABC511}"/>
                  </a:ext>
                </a:extLst>
              </p:cNvPr>
              <p:cNvSpPr txBox="1"/>
              <p:nvPr/>
            </p:nvSpPr>
            <p:spPr>
              <a:xfrm>
                <a:off x="2714883" y="4268201"/>
                <a:ext cx="859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A59A73-D270-B243-B3D5-AB40B0ABC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883" y="4268201"/>
                <a:ext cx="859402" cy="276999"/>
              </a:xfrm>
              <a:prstGeom prst="rect">
                <a:avLst/>
              </a:prstGeom>
              <a:blipFill>
                <a:blip r:embed="rId9"/>
                <a:stretch>
                  <a:fillRect l="-3546" r="-2128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A4A8592-A425-DC25-34B2-DF4479668BDB}"/>
              </a:ext>
            </a:extLst>
          </p:cNvPr>
          <p:cNvSpPr txBox="1"/>
          <p:nvPr/>
        </p:nvSpPr>
        <p:spPr>
          <a:xfrm>
            <a:off x="3589433" y="4198029"/>
            <a:ext cx="4360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 -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жёсткость</a:t>
            </a:r>
            <a:r>
              <a:rPr lang="en-US" sz="1600" dirty="0">
                <a:solidFill>
                  <a:srgbClr val="2C2D2E"/>
                </a:solidFill>
                <a:latin typeface="Golos Text" panose="020B0503020202020204" pitchFamily="34" charset="0"/>
              </a:rPr>
              <a:t>: 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 pitchFamily="34" charset="0"/>
              </a:rPr>
              <a:t>соединительных муфт, ременной передачи, цепной передачи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9138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Исходные данные к работе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39377B-E121-97B0-6B99-CEBA413F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20" y="1058669"/>
            <a:ext cx="6457760" cy="36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200" dirty="0"/>
              <a:t>Исходные данные к работе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8A1D78-69BD-D042-C34B-4E1EFCE7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73" y="1323975"/>
            <a:ext cx="2971800" cy="2495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60EE57-F197-8A84-601D-92C3A0BBD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448" y="1250374"/>
            <a:ext cx="3305175" cy="6477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3134DD-E65E-24E2-D407-5321EE97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448" y="2571750"/>
            <a:ext cx="37719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151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d66fd3d-4aae-43f8-82c6-914c15f099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266F8040FF5A5499AAC98878808A5EF" ma:contentTypeVersion="14" ma:contentTypeDescription="Создание документа." ma:contentTypeScope="" ma:versionID="1781d3ce7907e203821d1ac91b992087">
  <xsd:schema xmlns:xsd="http://www.w3.org/2001/XMLSchema" xmlns:xs="http://www.w3.org/2001/XMLSchema" xmlns:p="http://schemas.microsoft.com/office/2006/metadata/properties" xmlns:ns3="8d66fd3d-4aae-43f8-82c6-914c15f099cf" xmlns:ns4="3724cb1f-a6fe-4551-a3f8-5b7799260f3a" targetNamespace="http://schemas.microsoft.com/office/2006/metadata/properties" ma:root="true" ma:fieldsID="09aef675bc7d4e8e97b6bd584e9995d8" ns3:_="" ns4:_="">
    <xsd:import namespace="8d66fd3d-4aae-43f8-82c6-914c15f099cf"/>
    <xsd:import namespace="3724cb1f-a6fe-4551-a3f8-5b7799260f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66fd3d-4aae-43f8-82c6-914c15f099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4cb1f-a6fe-4551-a3f8-5b7799260f3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220D46-729D-4122-87F9-46810AB5B5CA}">
  <ds:schemaRefs>
    <ds:schemaRef ds:uri="http://www.w3.org/XML/1998/namespace"/>
    <ds:schemaRef ds:uri="http://purl.org/dc/dcmitype/"/>
    <ds:schemaRef ds:uri="3724cb1f-a6fe-4551-a3f8-5b7799260f3a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8d66fd3d-4aae-43f8-82c6-914c15f099cf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05654DE-C7D3-4411-9051-2423E8782F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E6C61F-436A-461E-ADDC-D868FB523A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66fd3d-4aae-43f8-82c6-914c15f099cf"/>
    <ds:schemaRef ds:uri="3724cb1f-a6fe-4551-a3f8-5b7799260f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3073</TotalTime>
  <Words>577</Words>
  <Application>Microsoft Office PowerPoint</Application>
  <PresentationFormat>Экран (16:9)</PresentationFormat>
  <Paragraphs>71</Paragraphs>
  <Slides>21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ALS Gorizont Bold Expanded</vt:lpstr>
      <vt:lpstr>Arial</vt:lpstr>
      <vt:lpstr>Calibri</vt:lpstr>
      <vt:lpstr>Cambria Math</vt:lpstr>
      <vt:lpstr>Golos Text</vt:lpstr>
      <vt:lpstr>Golos Text DemiBold</vt:lpstr>
      <vt:lpstr>Тема1</vt:lpstr>
      <vt:lpstr>MathType 7.0 Equation</vt:lpstr>
      <vt:lpstr>Лабораторная работа «Моделирование механики электропривода»</vt:lpstr>
      <vt:lpstr>Варианты</vt:lpstr>
      <vt:lpstr>Задание 1 «Расчет кинематической схемы»</vt:lpstr>
      <vt:lpstr>Задание 1 «Расчет кинематической схемы»</vt:lpstr>
      <vt:lpstr>Задание 1 «Расчет кинематической схемы»</vt:lpstr>
      <vt:lpstr>Задание 2 «Расчет кинематической схемы винтового домкрата с электроприводом»</vt:lpstr>
      <vt:lpstr>Задание 2 «Расчет кинематической схемы винтового домкрата с электроприводом»</vt:lpstr>
      <vt:lpstr>Исходные данные к работе</vt:lpstr>
      <vt:lpstr>Исходные данные к работе</vt:lpstr>
      <vt:lpstr>Задание 3 «Определение параметров расчётных схем и резонансных частот»</vt:lpstr>
      <vt:lpstr>Задание 4 «Моделирование двухмассовой нагрузки в Simulink/Simscape »</vt:lpstr>
      <vt:lpstr>Задание 4 «Моделирование двухмассовой нагрузки в Simulink/Simscape »</vt:lpstr>
      <vt:lpstr>Задание 4 «Моделирование двухмассовой нагрузки в Simulink/Simscape »</vt:lpstr>
      <vt:lpstr>Момент «сухого» трения</vt:lpstr>
      <vt:lpstr>Моделирование в Simscape</vt:lpstr>
      <vt:lpstr>Моделирование в Simscape</vt:lpstr>
      <vt:lpstr>Моделирование в Simscape</vt:lpstr>
      <vt:lpstr>Моделирование в Simscape</vt:lpstr>
      <vt:lpstr>Моделирование в Simscape</vt:lpstr>
      <vt:lpstr>Моделирование в Simscape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Маматов Александр Геннадьевич</cp:lastModifiedBy>
  <cp:revision>52</cp:revision>
  <dcterms:created xsi:type="dcterms:W3CDTF">2014-06-27T12:30:22Z</dcterms:created>
  <dcterms:modified xsi:type="dcterms:W3CDTF">2023-09-14T08:08:58Z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0x0101002266F8040FF5A5499AAC98878808A5EF</vt:lpwstr>
  </property>
</Properties>
</file>